
<file path=[Content_Types].xml><?xml version="1.0" encoding="utf-8"?>
<Types xmlns="http://schemas.openxmlformats.org/package/2006/content-types">
  <Default Extension="fntdata" ContentType="application/x-fontdata"/>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sldIdLst>
    <p:sldId id="256" r:id="rId2"/>
    <p:sldId id="257" r:id="rId3"/>
    <p:sldId id="258" r:id="rId4"/>
    <p:sldId id="259" r:id="rId5"/>
    <p:sldId id="260" r:id="rId6"/>
  </p:sldIdLst>
  <p:notesMasterIdLst>
    <p:notesMasterId r:id="rId7"/>
  </p:notesMasterIdLst>
  <p:sldSz cx="14630400" cy="8229600"/>
  <p:notesSz cx="8229600" cy="14630400"/>
  <p:embeddedFontLst>
    <p:embeddedFont>
      <p:font typeface="Lora"/>
      <p:regular r:id="rId12"/>
    </p:embeddedFont>
    <p:embeddedFont>
      <p:font typeface="Lora"/>
      <p:regular r:id="rId13"/>
    </p:embeddedFont>
    <p:embeddedFont>
      <p:font typeface="Lora"/>
      <p:regular r:id="rId14"/>
    </p:embeddedFont>
    <p:embeddedFont>
      <p:font typeface="Lora"/>
      <p:regular r:id="rId15"/>
    </p:embeddedFont>
  </p:embeddedFon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notesMaster" Target="notesMasters/notesMaster1.xml"/><Relationship Id="rId8" Type="http://schemas.openxmlformats.org/officeDocument/2006/relationships/presProps" Target="presProps.xml"/><Relationship Id="rId9" Type="http://schemas.openxmlformats.org/officeDocument/2006/relationships/viewProps" Target="viewProps.xml"/><Relationship Id="rId10" Type="http://schemas.openxmlformats.org/officeDocument/2006/relationships/theme" Target="theme/theme1.xml"/><Relationship Id="rId11" Type="http://schemas.openxmlformats.org/officeDocument/2006/relationships/tableStyles" Target="tableStyles.xml"/><Relationship Id="rId12" Type="http://schemas.openxmlformats.org/officeDocument/2006/relationships/font" Target="fonts/font1.fntdata"/><Relationship Id="rId13" Type="http://schemas.openxmlformats.org/officeDocument/2006/relationships/font" Target="fonts/font2.fntdata"/><Relationship Id="rId14" Type="http://schemas.openxmlformats.org/officeDocument/2006/relationships/font" Target="fonts/font3.fntdata"/><Relationship Id="rId15" Type="http://schemas.openxmlformats.org/officeDocument/2006/relationships/font" Target="fonts/font4.fntdata"/></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2-1.png"/><Relationship Id="rId3"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3-1.png"/><Relationship Id="rId3"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4-1.png"/><Relationship Id="rId3"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5-1.png"/><Relationship Id="rId3"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6-1.png"/><Relationship Id="rId3"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0" y="0"/>
            <a:ext cx="14630400" cy="8229600"/>
          </a:xfrm>
          <a:prstGeom prst="rect">
            <a:avLst/>
          </a:prstGeom>
          <a:solidFill>
            <a:srgbClr val="FEF5E7"/>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0" y="0"/>
            <a:ext cx="14630400" cy="8229600"/>
          </a:xfrm>
          <a:prstGeom prst="rect">
            <a:avLst/>
          </a:prstGeom>
          <a:solidFill>
            <a:srgbClr val="FEF5E7"/>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0" y="0"/>
            <a:ext cx="14630400" cy="8229600"/>
          </a:xfrm>
          <a:prstGeom prst="rect">
            <a:avLst/>
          </a:prstGeom>
          <a:solidFill>
            <a:srgbClr val="FEF5E7"/>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0" y="0"/>
            <a:ext cx="14630400" cy="8229600"/>
          </a:xfrm>
          <a:prstGeom prst="rect">
            <a:avLst/>
          </a:prstGeom>
          <a:solidFill>
            <a:srgbClr val="FEF5E7"/>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0" y="0"/>
            <a:ext cx="14630400" cy="8229600"/>
          </a:xfrm>
          <a:prstGeom prst="rect">
            <a:avLst/>
          </a:prstGeom>
          <a:solidFill>
            <a:srgbClr val="FEF5E7"/>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2.xml"/><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3.xml"/><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slideLayout" Target="../slideLayouts/slideLayout6.xml"/><Relationship Id="rId6"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837724" y="1546622"/>
            <a:ext cx="7468553" cy="1408033"/>
          </a:xfrm>
          <a:prstGeom prst="rect">
            <a:avLst/>
          </a:prstGeom>
          <a:noFill/>
          <a:ln/>
        </p:spPr>
        <p:txBody>
          <a:bodyPr wrap="square" lIns="0" tIns="0" rIns="0" bIns="0" rtlCol="0" anchor="t"/>
          <a:lstStyle/>
          <a:p>
            <a:pPr algn="l" indent="0" marL="0">
              <a:lnSpc>
                <a:spcPts val="5500"/>
              </a:lnSpc>
              <a:buNone/>
            </a:pPr>
            <a:r>
              <a:rPr lang="en-US" sz="4400" dirty="0">
                <a:solidFill>
                  <a:srgbClr val="38512F"/>
                </a:solidFill>
                <a:latin typeface="Lora" pitchFamily="34" charset="0"/>
                <a:ea typeface="Lora" pitchFamily="34" charset="-122"/>
                <a:cs typeface="Lora" pitchFamily="34" charset="-120"/>
              </a:rPr>
              <a:t>Análise Estratégica da Revolta dos Malês</a:t>
            </a:r>
            <a:endParaRPr lang="en-US" sz="4400" dirty="0"/>
          </a:p>
        </p:txBody>
      </p:sp>
      <p:sp>
        <p:nvSpPr>
          <p:cNvPr id="4" name="Text 1"/>
          <p:cNvSpPr/>
          <p:nvPr/>
        </p:nvSpPr>
        <p:spPr>
          <a:xfrm>
            <a:off x="837724" y="3313628"/>
            <a:ext cx="7468553" cy="2681168"/>
          </a:xfrm>
          <a:prstGeom prst="rect">
            <a:avLst/>
          </a:prstGeom>
          <a:noFill/>
          <a:ln/>
        </p:spPr>
        <p:txBody>
          <a:bodyPr wrap="square" lIns="0" tIns="0" rIns="0" bIns="0" rtlCol="0" anchor="t"/>
          <a:lstStyle/>
          <a:p>
            <a:pPr algn="l" indent="0" marL="0">
              <a:lnSpc>
                <a:spcPts val="3000"/>
              </a:lnSpc>
              <a:buNone/>
            </a:pPr>
            <a:r>
              <a:rPr lang="en-US" sz="1850" dirty="0">
                <a:solidFill>
                  <a:srgbClr val="3A3630"/>
                </a:solidFill>
                <a:latin typeface="Source Sans Pro" pitchFamily="34" charset="0"/>
                <a:ea typeface="Source Sans Pro" pitchFamily="34" charset="-122"/>
                <a:cs typeface="Source Sans Pro" pitchFamily="34" charset="-120"/>
              </a:rPr>
              <a:t>Uma visão aprofundada sobre a revolta de 1835 em Salvador, Bahia. Esta apresentação mergulha nas complexidades da Revolta dos Malês, um dos mais significativos levantes de escravizados na história do Brasil. Exploraremos seu contexto, as implicações estratégicas de seu sucesso ou fracasso, e as lições atemporais que podemos extrair para a sociedade contemporânea, especialmente em termos de políticas públicas e segurança.</a:t>
            </a:r>
            <a:endParaRPr lang="en-US" sz="1850" dirty="0"/>
          </a:p>
        </p:txBody>
      </p:sp>
      <p:sp>
        <p:nvSpPr>
          <p:cNvPr id="5" name="Shape 2"/>
          <p:cNvSpPr/>
          <p:nvPr/>
        </p:nvSpPr>
        <p:spPr>
          <a:xfrm>
            <a:off x="837724" y="6281857"/>
            <a:ext cx="382905" cy="382905"/>
          </a:xfrm>
          <a:prstGeom prst="roundRect">
            <a:avLst>
              <a:gd name="adj" fmla="val 23878209"/>
            </a:avLst>
          </a:prstGeom>
          <a:noFill/>
          <a:ln w="7620">
            <a:solidFill>
              <a:srgbClr val="FFFFFF"/>
            </a:solidFill>
            <a:prstDash val="solid"/>
          </a:ln>
        </p:spPr>
      </p:sp>
      <p:pic>
        <p:nvPicPr>
          <p:cNvPr id="6" name="Image 1" descr="preencoded.png">    </p:cNvPr>
          <p:cNvPicPr>
            <a:picLocks noChangeAspect="1"/>
          </p:cNvPicPr>
          <p:nvPr/>
        </p:nvPicPr>
        <p:blipFill>
          <a:blip r:embed="rId2"/>
          <a:stretch>
            <a:fillRect/>
          </a:stretch>
        </p:blipFill>
        <p:spPr>
          <a:xfrm>
            <a:off x="845344" y="6289477"/>
            <a:ext cx="367665" cy="367665"/>
          </a:xfrm>
          <a:prstGeom prst="rect">
            <a:avLst/>
          </a:prstGeom>
        </p:spPr>
      </p:pic>
      <p:sp>
        <p:nvSpPr>
          <p:cNvPr id="7" name="Text 3"/>
          <p:cNvSpPr/>
          <p:nvPr/>
        </p:nvSpPr>
        <p:spPr>
          <a:xfrm>
            <a:off x="1340287" y="6263997"/>
            <a:ext cx="2312551" cy="418862"/>
          </a:xfrm>
          <a:prstGeom prst="rect">
            <a:avLst/>
          </a:prstGeom>
          <a:noFill/>
          <a:ln/>
        </p:spPr>
        <p:txBody>
          <a:bodyPr wrap="none" lIns="0" tIns="0" rIns="0" bIns="0" rtlCol="0" anchor="t"/>
          <a:lstStyle/>
          <a:p>
            <a:pPr algn="l" indent="0" marL="0">
              <a:lnSpc>
                <a:spcPts val="3250"/>
              </a:lnSpc>
              <a:buNone/>
            </a:pPr>
            <a:r>
              <a:rPr lang="en-US" sz="2350" b="1" dirty="0">
                <a:solidFill>
                  <a:srgbClr val="3A3630"/>
                </a:solidFill>
                <a:latin typeface="Source Sans Pro Bold" pitchFamily="34" charset="0"/>
                <a:ea typeface="Source Sans Pro Bold" pitchFamily="34" charset="-122"/>
                <a:cs typeface="Source Sans Pro Bold" pitchFamily="34" charset="-120"/>
              </a:rPr>
              <a:t>por Rodrigo Sales</a:t>
            </a:r>
            <a:endParaRPr lang="en-US" sz="23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29496" y="573167"/>
            <a:ext cx="4902160" cy="398383"/>
          </a:xfrm>
          <a:prstGeom prst="rect">
            <a:avLst/>
          </a:prstGeom>
          <a:noFill/>
          <a:ln/>
        </p:spPr>
        <p:txBody>
          <a:bodyPr wrap="none" lIns="0" tIns="0" rIns="0" bIns="0" rtlCol="0" anchor="t"/>
          <a:lstStyle/>
          <a:p>
            <a:pPr algn="l" indent="0" marL="0">
              <a:lnSpc>
                <a:spcPts val="3100"/>
              </a:lnSpc>
              <a:buNone/>
            </a:pPr>
            <a:r>
              <a:rPr lang="en-US" sz="2500" dirty="0">
                <a:solidFill>
                  <a:srgbClr val="38512F"/>
                </a:solidFill>
                <a:latin typeface="Lora" pitchFamily="34" charset="0"/>
                <a:ea typeface="Lora" pitchFamily="34" charset="-122"/>
                <a:cs typeface="Lora" pitchFamily="34" charset="-120"/>
              </a:rPr>
              <a:t>Contexto Sociopolítico e Técnico</a:t>
            </a:r>
            <a:endParaRPr lang="en-US" sz="2500" dirty="0"/>
          </a:p>
        </p:txBody>
      </p:sp>
      <p:sp>
        <p:nvSpPr>
          <p:cNvPr id="3" name="Text 1"/>
          <p:cNvSpPr/>
          <p:nvPr/>
        </p:nvSpPr>
        <p:spPr>
          <a:xfrm>
            <a:off x="729496" y="1310045"/>
            <a:ext cx="1619726" cy="199192"/>
          </a:xfrm>
          <a:prstGeom prst="rect">
            <a:avLst/>
          </a:prstGeom>
          <a:noFill/>
          <a:ln/>
        </p:spPr>
        <p:txBody>
          <a:bodyPr wrap="none" lIns="0" tIns="0" rIns="0" bIns="0" rtlCol="0" anchor="t"/>
          <a:lstStyle/>
          <a:p>
            <a:pPr algn="l" indent="0" marL="0">
              <a:lnSpc>
                <a:spcPts val="1550"/>
              </a:lnSpc>
              <a:buNone/>
            </a:pPr>
            <a:r>
              <a:rPr lang="en-US" sz="1250" dirty="0">
                <a:solidFill>
                  <a:srgbClr val="38512F"/>
                </a:solidFill>
                <a:latin typeface="Lora" pitchFamily="34" charset="0"/>
                <a:ea typeface="Lora" pitchFamily="34" charset="-122"/>
                <a:cs typeface="Lora" pitchFamily="34" charset="-120"/>
              </a:rPr>
              <a:t>Perfil dos Insurgentes</a:t>
            </a:r>
            <a:endParaRPr lang="en-US" sz="1250" dirty="0"/>
          </a:p>
        </p:txBody>
      </p:sp>
      <p:sp>
        <p:nvSpPr>
          <p:cNvPr id="4" name="Text 2"/>
          <p:cNvSpPr/>
          <p:nvPr/>
        </p:nvSpPr>
        <p:spPr>
          <a:xfrm>
            <a:off x="729496" y="1644610"/>
            <a:ext cx="6420445" cy="1083469"/>
          </a:xfrm>
          <a:prstGeom prst="rect">
            <a:avLst/>
          </a:prstGeom>
          <a:noFill/>
          <a:ln/>
        </p:spPr>
        <p:txBody>
          <a:bodyPr wrap="square" lIns="0" tIns="0" rIns="0" bIns="0" rtlCol="0" anchor="t"/>
          <a:lstStyle/>
          <a:p>
            <a:pPr algn="l" indent="0" marL="0">
              <a:lnSpc>
                <a:spcPts val="1700"/>
              </a:lnSpc>
              <a:buNone/>
            </a:pPr>
            <a:r>
              <a:rPr lang="en-US" sz="1050" dirty="0">
                <a:solidFill>
                  <a:srgbClr val="3A3630"/>
                </a:solidFill>
                <a:latin typeface="Source Sans Pro" pitchFamily="34" charset="0"/>
                <a:ea typeface="Source Sans Pro" pitchFamily="34" charset="-122"/>
                <a:cs typeface="Source Sans Pro" pitchFamily="34" charset="-120"/>
              </a:rPr>
              <a:t>Os protagonistas da Revolta dos Malês eram africanos islamizados, majoritariamente nagôs (iorubás), hauçás e outros grupos da África Ocidental. A alfabetização em árabe era um fator crucial de coesão e organização estratégica, permitindo a comunicação e o planejamento secreto. A estrutura de comando era organizada em células, com líderes religiosos (alufás) e militares atuando em conjunto, o que demonstra uma sofisticação tática surpreendente para a época.</a:t>
            </a:r>
            <a:endParaRPr lang="en-US" sz="1050" dirty="0"/>
          </a:p>
        </p:txBody>
      </p:sp>
      <p:pic>
        <p:nvPicPr>
          <p:cNvPr id="5" name="Image 0" descr="preencoded.png">    </p:cNvPr>
          <p:cNvPicPr>
            <a:picLocks noChangeAspect="1"/>
          </p:cNvPicPr>
          <p:nvPr/>
        </p:nvPicPr>
        <p:blipFill>
          <a:blip r:embed="rId1"/>
          <a:stretch>
            <a:fillRect/>
          </a:stretch>
        </p:blipFill>
        <p:spPr>
          <a:xfrm>
            <a:off x="729496" y="2880479"/>
            <a:ext cx="6420445" cy="4392930"/>
          </a:xfrm>
          <a:prstGeom prst="rect">
            <a:avLst/>
          </a:prstGeom>
        </p:spPr>
      </p:pic>
      <p:sp>
        <p:nvSpPr>
          <p:cNvPr id="6" name="Text 3"/>
          <p:cNvSpPr/>
          <p:nvPr/>
        </p:nvSpPr>
        <p:spPr>
          <a:xfrm>
            <a:off x="7488079" y="1310045"/>
            <a:ext cx="1593771" cy="199192"/>
          </a:xfrm>
          <a:prstGeom prst="rect">
            <a:avLst/>
          </a:prstGeom>
          <a:noFill/>
          <a:ln/>
        </p:spPr>
        <p:txBody>
          <a:bodyPr wrap="none" lIns="0" tIns="0" rIns="0" bIns="0" rtlCol="0" anchor="t"/>
          <a:lstStyle/>
          <a:p>
            <a:pPr algn="l" indent="0" marL="0">
              <a:lnSpc>
                <a:spcPts val="1550"/>
              </a:lnSpc>
              <a:buNone/>
            </a:pPr>
            <a:r>
              <a:rPr lang="en-US" sz="1250" dirty="0">
                <a:solidFill>
                  <a:srgbClr val="38512F"/>
                </a:solidFill>
                <a:latin typeface="Lora" pitchFamily="34" charset="0"/>
                <a:ea typeface="Lora" pitchFamily="34" charset="-122"/>
                <a:cs typeface="Lora" pitchFamily="34" charset="-120"/>
              </a:rPr>
              <a:t>Ambiente Urbano</a:t>
            </a:r>
            <a:endParaRPr lang="en-US" sz="1250" dirty="0"/>
          </a:p>
        </p:txBody>
      </p:sp>
      <p:sp>
        <p:nvSpPr>
          <p:cNvPr id="7" name="Text 4"/>
          <p:cNvSpPr/>
          <p:nvPr/>
        </p:nvSpPr>
        <p:spPr>
          <a:xfrm>
            <a:off x="7488079" y="1644610"/>
            <a:ext cx="6420445" cy="866775"/>
          </a:xfrm>
          <a:prstGeom prst="rect">
            <a:avLst/>
          </a:prstGeom>
          <a:noFill/>
          <a:ln/>
        </p:spPr>
        <p:txBody>
          <a:bodyPr wrap="square" lIns="0" tIns="0" rIns="0" bIns="0" rtlCol="0" anchor="t"/>
          <a:lstStyle/>
          <a:p>
            <a:pPr algn="l" indent="0" marL="0">
              <a:lnSpc>
                <a:spcPts val="1700"/>
              </a:lnSpc>
              <a:buNone/>
            </a:pPr>
            <a:r>
              <a:rPr lang="en-US" sz="1050" dirty="0">
                <a:solidFill>
                  <a:srgbClr val="3A3630"/>
                </a:solidFill>
                <a:latin typeface="Source Sans Pro" pitchFamily="34" charset="0"/>
                <a:ea typeface="Source Sans Pro" pitchFamily="34" charset="-122"/>
                <a:cs typeface="Source Sans Pro" pitchFamily="34" charset="-120"/>
              </a:rPr>
              <a:t>Salvador era a maior cidade do Brasil Imperial, com uma população majoritariamente negra, composta por escravizados e libertos. A alta densidade populacional, a forte presença militar e a diversidade étnico-religiosa criavam um caldeirão de tensões constantes. Este ambiente urbano complexo foi o palco ideal para a articulação e execução de um levante tão audacioso, refletindo a efervescência social da capital baiana.</a:t>
            </a:r>
            <a:endParaRPr lang="en-US" sz="1050" dirty="0"/>
          </a:p>
        </p:txBody>
      </p:sp>
      <p:pic>
        <p:nvPicPr>
          <p:cNvPr id="8" name="Image 1" descr="preencoded.png">    </p:cNvPr>
          <p:cNvPicPr>
            <a:picLocks noChangeAspect="1"/>
          </p:cNvPicPr>
          <p:nvPr/>
        </p:nvPicPr>
        <p:blipFill>
          <a:blip r:embed="rId2"/>
          <a:stretch>
            <a:fillRect/>
          </a:stretch>
        </p:blipFill>
        <p:spPr>
          <a:xfrm>
            <a:off x="7488079" y="2663785"/>
            <a:ext cx="4841677" cy="484167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837724" y="1702356"/>
            <a:ext cx="11680627" cy="704017"/>
          </a:xfrm>
          <a:prstGeom prst="rect">
            <a:avLst/>
          </a:prstGeom>
          <a:noFill/>
          <a:ln/>
        </p:spPr>
        <p:txBody>
          <a:bodyPr wrap="none" lIns="0" tIns="0" rIns="0" bIns="0" rtlCol="0" anchor="t"/>
          <a:lstStyle/>
          <a:p>
            <a:pPr algn="l" indent="0" marL="0">
              <a:lnSpc>
                <a:spcPts val="5500"/>
              </a:lnSpc>
              <a:buNone/>
            </a:pPr>
            <a:r>
              <a:rPr lang="en-US" sz="4400" dirty="0">
                <a:solidFill>
                  <a:srgbClr val="38512F"/>
                </a:solidFill>
                <a:latin typeface="Lora" pitchFamily="34" charset="0"/>
                <a:ea typeface="Lora" pitchFamily="34" charset="-122"/>
                <a:cs typeface="Lora" pitchFamily="34" charset="-120"/>
              </a:rPr>
              <a:t>Cenários Práticos e Implicações Estratégicas</a:t>
            </a:r>
            <a:endParaRPr lang="en-US" sz="4400" dirty="0"/>
          </a:p>
        </p:txBody>
      </p:sp>
      <p:sp>
        <p:nvSpPr>
          <p:cNvPr id="3" name="Shape 1"/>
          <p:cNvSpPr/>
          <p:nvPr/>
        </p:nvSpPr>
        <p:spPr>
          <a:xfrm>
            <a:off x="837724" y="2885123"/>
            <a:ext cx="538520" cy="538520"/>
          </a:xfrm>
          <a:prstGeom prst="roundRect">
            <a:avLst>
              <a:gd name="adj" fmla="val 6668"/>
            </a:avLst>
          </a:prstGeom>
          <a:solidFill>
            <a:srgbClr val="F3E7D4"/>
          </a:solidFill>
          <a:ln/>
        </p:spPr>
      </p:sp>
      <p:sp>
        <p:nvSpPr>
          <p:cNvPr id="4" name="Text 2"/>
          <p:cNvSpPr/>
          <p:nvPr/>
        </p:nvSpPr>
        <p:spPr>
          <a:xfrm>
            <a:off x="1615559" y="2967395"/>
            <a:ext cx="3827621" cy="351949"/>
          </a:xfrm>
          <a:prstGeom prst="rect">
            <a:avLst/>
          </a:prstGeom>
          <a:noFill/>
          <a:ln/>
        </p:spPr>
        <p:txBody>
          <a:bodyPr wrap="none" lIns="0" tIns="0" rIns="0" bIns="0" rtlCol="0" anchor="t"/>
          <a:lstStyle/>
          <a:p>
            <a:pPr algn="l" indent="0" marL="0">
              <a:lnSpc>
                <a:spcPts val="2750"/>
              </a:lnSpc>
              <a:buNone/>
            </a:pPr>
            <a:r>
              <a:rPr lang="en-US" sz="2200" dirty="0">
                <a:solidFill>
                  <a:srgbClr val="3A3630"/>
                </a:solidFill>
                <a:latin typeface="Lora" pitchFamily="34" charset="0"/>
                <a:ea typeface="Lora" pitchFamily="34" charset="-122"/>
                <a:cs typeface="Lora" pitchFamily="34" charset="-120"/>
              </a:rPr>
              <a:t>Cenário 1: Sucesso da Revolta</a:t>
            </a:r>
            <a:endParaRPr lang="en-US" sz="2200" dirty="0"/>
          </a:p>
        </p:txBody>
      </p:sp>
      <p:sp>
        <p:nvSpPr>
          <p:cNvPr id="5" name="Text 3"/>
          <p:cNvSpPr/>
          <p:nvPr/>
        </p:nvSpPr>
        <p:spPr>
          <a:xfrm>
            <a:off x="1615559" y="3462933"/>
            <a:ext cx="5549979" cy="3064193"/>
          </a:xfrm>
          <a:prstGeom prst="rect">
            <a:avLst/>
          </a:prstGeom>
          <a:noFill/>
          <a:ln/>
        </p:spPr>
        <p:txBody>
          <a:bodyPr wrap="square" lIns="0" tIns="0" rIns="0" bIns="0" rtlCol="0" anchor="t"/>
          <a:lstStyle/>
          <a:p>
            <a:pPr algn="l" indent="0" marL="0">
              <a:lnSpc>
                <a:spcPts val="3000"/>
              </a:lnSpc>
              <a:buNone/>
            </a:pPr>
            <a:r>
              <a:rPr lang="en-US" sz="1850" dirty="0">
                <a:solidFill>
                  <a:srgbClr val="3A3630"/>
                </a:solidFill>
                <a:latin typeface="Source Sans Pro" pitchFamily="34" charset="0"/>
                <a:ea typeface="Source Sans Pro" pitchFamily="34" charset="-122"/>
                <a:cs typeface="Source Sans Pro" pitchFamily="34" charset="-120"/>
              </a:rPr>
              <a:t>A vitória dos Malês poderia ter levado à implantação de um enclave islâmico em Salvador, com potencial de expansão para outras regiões do Nordeste. Isso teria desestabilizado o regime escravocrata, com impactos profundos na economia e política do Brasil. A reação internacional seria inevitável, com possíveis intervenções de potências europeias interessadas na manutenção do tráfico atlântico e da ordem colonial.</a:t>
            </a:r>
            <a:endParaRPr lang="en-US" sz="1850" dirty="0"/>
          </a:p>
        </p:txBody>
      </p:sp>
      <p:sp>
        <p:nvSpPr>
          <p:cNvPr id="6" name="Shape 4"/>
          <p:cNvSpPr/>
          <p:nvPr/>
        </p:nvSpPr>
        <p:spPr>
          <a:xfrm>
            <a:off x="7464743" y="2885123"/>
            <a:ext cx="538520" cy="538520"/>
          </a:xfrm>
          <a:prstGeom prst="roundRect">
            <a:avLst>
              <a:gd name="adj" fmla="val 6668"/>
            </a:avLst>
          </a:prstGeom>
          <a:solidFill>
            <a:srgbClr val="F3E7D4"/>
          </a:solidFill>
          <a:ln/>
        </p:spPr>
      </p:sp>
      <p:sp>
        <p:nvSpPr>
          <p:cNvPr id="7" name="Text 5"/>
          <p:cNvSpPr/>
          <p:nvPr/>
        </p:nvSpPr>
        <p:spPr>
          <a:xfrm>
            <a:off x="8242578" y="2967395"/>
            <a:ext cx="5550098" cy="703898"/>
          </a:xfrm>
          <a:prstGeom prst="rect">
            <a:avLst/>
          </a:prstGeom>
          <a:noFill/>
          <a:ln/>
        </p:spPr>
        <p:txBody>
          <a:bodyPr wrap="square" lIns="0" tIns="0" rIns="0" bIns="0" rtlCol="0" anchor="t"/>
          <a:lstStyle/>
          <a:p>
            <a:pPr algn="l" indent="0" marL="0">
              <a:lnSpc>
                <a:spcPts val="2750"/>
              </a:lnSpc>
              <a:buNone/>
            </a:pPr>
            <a:r>
              <a:rPr lang="en-US" sz="2200" dirty="0">
                <a:solidFill>
                  <a:srgbClr val="3A3630"/>
                </a:solidFill>
                <a:latin typeface="Lora" pitchFamily="34" charset="0"/>
                <a:ea typeface="Lora" pitchFamily="34" charset="-122"/>
                <a:cs typeface="Lora" pitchFamily="34" charset="-120"/>
              </a:rPr>
              <a:t>Cenário 2: Repressão (o que de fato ocorreu)</a:t>
            </a:r>
            <a:endParaRPr lang="en-US" sz="2200" dirty="0"/>
          </a:p>
        </p:txBody>
      </p:sp>
      <p:sp>
        <p:nvSpPr>
          <p:cNvPr id="8" name="Text 6"/>
          <p:cNvSpPr/>
          <p:nvPr/>
        </p:nvSpPr>
        <p:spPr>
          <a:xfrm>
            <a:off x="8242578" y="3814882"/>
            <a:ext cx="5550098" cy="2681168"/>
          </a:xfrm>
          <a:prstGeom prst="rect">
            <a:avLst/>
          </a:prstGeom>
          <a:noFill/>
          <a:ln/>
        </p:spPr>
        <p:txBody>
          <a:bodyPr wrap="square" lIns="0" tIns="0" rIns="0" bIns="0" rtlCol="0" anchor="t"/>
          <a:lstStyle/>
          <a:p>
            <a:pPr algn="l" indent="0" marL="0">
              <a:lnSpc>
                <a:spcPts val="3000"/>
              </a:lnSpc>
              <a:buNone/>
            </a:pPr>
            <a:r>
              <a:rPr lang="en-US" sz="1850" dirty="0">
                <a:solidFill>
                  <a:srgbClr val="3A3630"/>
                </a:solidFill>
                <a:latin typeface="Source Sans Pro" pitchFamily="34" charset="0"/>
                <a:ea typeface="Source Sans Pro" pitchFamily="34" charset="-122"/>
                <a:cs typeface="Source Sans Pro" pitchFamily="34" charset="-120"/>
              </a:rPr>
              <a:t>A repressão resultou no reforço do aparato repressivo estatal, com aumento da vigilância e leis mais severas contra africanos e muçulmanos. Houve uma desarticulação das redes religiosas africanas, e a política de branqueamento foi intensificada, incentivando a imigração europeia como forma de controle social e racial.</a:t>
            </a:r>
            <a:endParaRPr lang="en-US" sz="18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837724" y="897493"/>
            <a:ext cx="7394377" cy="704017"/>
          </a:xfrm>
          <a:prstGeom prst="rect">
            <a:avLst/>
          </a:prstGeom>
          <a:noFill/>
          <a:ln/>
        </p:spPr>
        <p:txBody>
          <a:bodyPr wrap="none" lIns="0" tIns="0" rIns="0" bIns="0" rtlCol="0" anchor="t"/>
          <a:lstStyle/>
          <a:p>
            <a:pPr algn="l" indent="0" marL="0">
              <a:lnSpc>
                <a:spcPts val="5500"/>
              </a:lnSpc>
              <a:buNone/>
            </a:pPr>
            <a:r>
              <a:rPr lang="en-US" sz="4400" dirty="0">
                <a:solidFill>
                  <a:srgbClr val="38512F"/>
                </a:solidFill>
                <a:latin typeface="Lora" pitchFamily="34" charset="0"/>
                <a:ea typeface="Lora" pitchFamily="34" charset="-122"/>
                <a:cs typeface="Lora" pitchFamily="34" charset="-120"/>
              </a:rPr>
              <a:t>Termos Técnicos Relevantes</a:t>
            </a:r>
            <a:endParaRPr lang="en-US" sz="4400" dirty="0"/>
          </a:p>
        </p:txBody>
      </p:sp>
      <p:sp>
        <p:nvSpPr>
          <p:cNvPr id="3" name="Shape 1"/>
          <p:cNvSpPr/>
          <p:nvPr/>
        </p:nvSpPr>
        <p:spPr>
          <a:xfrm>
            <a:off x="837724" y="2080260"/>
            <a:ext cx="4158734" cy="2889290"/>
          </a:xfrm>
          <a:prstGeom prst="roundRect">
            <a:avLst>
              <a:gd name="adj" fmla="val 1243"/>
            </a:avLst>
          </a:prstGeom>
          <a:solidFill>
            <a:srgbClr val="F3E7D4"/>
          </a:solidFill>
          <a:ln/>
        </p:spPr>
      </p:sp>
      <p:sp>
        <p:nvSpPr>
          <p:cNvPr id="4" name="Text 2"/>
          <p:cNvSpPr/>
          <p:nvPr/>
        </p:nvSpPr>
        <p:spPr>
          <a:xfrm>
            <a:off x="1077039" y="2319576"/>
            <a:ext cx="2816185" cy="351949"/>
          </a:xfrm>
          <a:prstGeom prst="rect">
            <a:avLst/>
          </a:prstGeom>
          <a:noFill/>
          <a:ln/>
        </p:spPr>
        <p:txBody>
          <a:bodyPr wrap="none" lIns="0" tIns="0" rIns="0" bIns="0" rtlCol="0" anchor="t"/>
          <a:lstStyle/>
          <a:p>
            <a:pPr algn="l" indent="0" marL="0">
              <a:lnSpc>
                <a:spcPts val="2750"/>
              </a:lnSpc>
              <a:buNone/>
            </a:pPr>
            <a:r>
              <a:rPr lang="en-US" sz="2200" dirty="0">
                <a:solidFill>
                  <a:srgbClr val="3A3630"/>
                </a:solidFill>
                <a:latin typeface="Lora" pitchFamily="34" charset="0"/>
                <a:ea typeface="Lora" pitchFamily="34" charset="-122"/>
                <a:cs typeface="Lora" pitchFamily="34" charset="-120"/>
              </a:rPr>
              <a:t>Insurgência</a:t>
            </a:r>
            <a:endParaRPr lang="en-US" sz="2200" dirty="0"/>
          </a:p>
        </p:txBody>
      </p:sp>
      <p:sp>
        <p:nvSpPr>
          <p:cNvPr id="5" name="Text 3"/>
          <p:cNvSpPr/>
          <p:nvPr/>
        </p:nvSpPr>
        <p:spPr>
          <a:xfrm>
            <a:off x="1077039" y="2815114"/>
            <a:ext cx="3680103" cy="1915120"/>
          </a:xfrm>
          <a:prstGeom prst="rect">
            <a:avLst/>
          </a:prstGeom>
          <a:noFill/>
          <a:ln/>
        </p:spPr>
        <p:txBody>
          <a:bodyPr wrap="square" lIns="0" tIns="0" rIns="0" bIns="0" rtlCol="0" anchor="t"/>
          <a:lstStyle/>
          <a:p>
            <a:pPr algn="l" indent="0" marL="0">
              <a:lnSpc>
                <a:spcPts val="3000"/>
              </a:lnSpc>
              <a:buNone/>
            </a:pPr>
            <a:r>
              <a:rPr lang="en-US" sz="1850" dirty="0">
                <a:solidFill>
                  <a:srgbClr val="3A3630"/>
                </a:solidFill>
                <a:latin typeface="Source Sans Pro" pitchFamily="34" charset="0"/>
                <a:ea typeface="Source Sans Pro" pitchFamily="34" charset="-122"/>
                <a:cs typeface="Source Sans Pro" pitchFamily="34" charset="-120"/>
              </a:rPr>
              <a:t>Levante armado contra uma autoridade estabelecida, frequentemente motivada por ideologia ou religião, como a Revolta dos Malês.</a:t>
            </a:r>
            <a:endParaRPr lang="en-US" sz="1850" dirty="0"/>
          </a:p>
        </p:txBody>
      </p:sp>
      <p:sp>
        <p:nvSpPr>
          <p:cNvPr id="6" name="Shape 4"/>
          <p:cNvSpPr/>
          <p:nvPr/>
        </p:nvSpPr>
        <p:spPr>
          <a:xfrm>
            <a:off x="5235773" y="2080260"/>
            <a:ext cx="4158734" cy="2889290"/>
          </a:xfrm>
          <a:prstGeom prst="roundRect">
            <a:avLst>
              <a:gd name="adj" fmla="val 1243"/>
            </a:avLst>
          </a:prstGeom>
          <a:solidFill>
            <a:srgbClr val="F3E7D4"/>
          </a:solidFill>
          <a:ln/>
        </p:spPr>
      </p:sp>
      <p:sp>
        <p:nvSpPr>
          <p:cNvPr id="7" name="Text 5"/>
          <p:cNvSpPr/>
          <p:nvPr/>
        </p:nvSpPr>
        <p:spPr>
          <a:xfrm>
            <a:off x="5475089" y="2319576"/>
            <a:ext cx="2816185" cy="351949"/>
          </a:xfrm>
          <a:prstGeom prst="rect">
            <a:avLst/>
          </a:prstGeom>
          <a:noFill/>
          <a:ln/>
        </p:spPr>
        <p:txBody>
          <a:bodyPr wrap="none" lIns="0" tIns="0" rIns="0" bIns="0" rtlCol="0" anchor="t"/>
          <a:lstStyle/>
          <a:p>
            <a:pPr algn="l" indent="0" marL="0">
              <a:lnSpc>
                <a:spcPts val="2750"/>
              </a:lnSpc>
              <a:buNone/>
            </a:pPr>
            <a:r>
              <a:rPr lang="en-US" sz="2200" dirty="0">
                <a:solidFill>
                  <a:srgbClr val="3A3630"/>
                </a:solidFill>
                <a:latin typeface="Lora" pitchFamily="34" charset="0"/>
                <a:ea typeface="Lora" pitchFamily="34" charset="-122"/>
                <a:cs typeface="Lora" pitchFamily="34" charset="-120"/>
              </a:rPr>
              <a:t>Islamismo Africano</a:t>
            </a:r>
            <a:endParaRPr lang="en-US" sz="2200" dirty="0"/>
          </a:p>
        </p:txBody>
      </p:sp>
      <p:sp>
        <p:nvSpPr>
          <p:cNvPr id="8" name="Text 6"/>
          <p:cNvSpPr/>
          <p:nvPr/>
        </p:nvSpPr>
        <p:spPr>
          <a:xfrm>
            <a:off x="5475089" y="2815114"/>
            <a:ext cx="3680103" cy="1915120"/>
          </a:xfrm>
          <a:prstGeom prst="rect">
            <a:avLst/>
          </a:prstGeom>
          <a:noFill/>
          <a:ln/>
        </p:spPr>
        <p:txBody>
          <a:bodyPr wrap="square" lIns="0" tIns="0" rIns="0" bIns="0" rtlCol="0" anchor="t"/>
          <a:lstStyle/>
          <a:p>
            <a:pPr algn="l" indent="0" marL="0">
              <a:lnSpc>
                <a:spcPts val="3000"/>
              </a:lnSpc>
              <a:buNone/>
            </a:pPr>
            <a:r>
              <a:rPr lang="en-US" sz="1850" dirty="0">
                <a:solidFill>
                  <a:srgbClr val="3A3630"/>
                </a:solidFill>
                <a:latin typeface="Source Sans Pro" pitchFamily="34" charset="0"/>
                <a:ea typeface="Source Sans Pro" pitchFamily="34" charset="-122"/>
                <a:cs typeface="Source Sans Pro" pitchFamily="34" charset="-120"/>
              </a:rPr>
              <a:t>Corrente religiosa e cultural que fundamentou a organização dos malês, baseada na jurisprudência islâmica (sharia), adaptada ao contexto africano.</a:t>
            </a:r>
            <a:endParaRPr lang="en-US" sz="1850" dirty="0"/>
          </a:p>
        </p:txBody>
      </p:sp>
      <p:sp>
        <p:nvSpPr>
          <p:cNvPr id="9" name="Shape 7"/>
          <p:cNvSpPr/>
          <p:nvPr/>
        </p:nvSpPr>
        <p:spPr>
          <a:xfrm>
            <a:off x="9633823" y="2080260"/>
            <a:ext cx="4158853" cy="2889290"/>
          </a:xfrm>
          <a:prstGeom prst="roundRect">
            <a:avLst>
              <a:gd name="adj" fmla="val 1243"/>
            </a:avLst>
          </a:prstGeom>
          <a:solidFill>
            <a:srgbClr val="F3E7D4"/>
          </a:solidFill>
          <a:ln/>
        </p:spPr>
      </p:sp>
      <p:sp>
        <p:nvSpPr>
          <p:cNvPr id="10" name="Text 8"/>
          <p:cNvSpPr/>
          <p:nvPr/>
        </p:nvSpPr>
        <p:spPr>
          <a:xfrm>
            <a:off x="9873139" y="2319576"/>
            <a:ext cx="2816185" cy="351949"/>
          </a:xfrm>
          <a:prstGeom prst="rect">
            <a:avLst/>
          </a:prstGeom>
          <a:noFill/>
          <a:ln/>
        </p:spPr>
        <p:txBody>
          <a:bodyPr wrap="none" lIns="0" tIns="0" rIns="0" bIns="0" rtlCol="0" anchor="t"/>
          <a:lstStyle/>
          <a:p>
            <a:pPr algn="l" indent="0" marL="0">
              <a:lnSpc>
                <a:spcPts val="2750"/>
              </a:lnSpc>
              <a:buNone/>
            </a:pPr>
            <a:r>
              <a:rPr lang="en-US" sz="2200" dirty="0">
                <a:solidFill>
                  <a:srgbClr val="3A3630"/>
                </a:solidFill>
                <a:latin typeface="Lora" pitchFamily="34" charset="0"/>
                <a:ea typeface="Lora" pitchFamily="34" charset="-122"/>
                <a:cs typeface="Lora" pitchFamily="34" charset="-120"/>
              </a:rPr>
              <a:t>Cripto-Islamismo</a:t>
            </a:r>
            <a:endParaRPr lang="en-US" sz="2200" dirty="0"/>
          </a:p>
        </p:txBody>
      </p:sp>
      <p:sp>
        <p:nvSpPr>
          <p:cNvPr id="11" name="Text 9"/>
          <p:cNvSpPr/>
          <p:nvPr/>
        </p:nvSpPr>
        <p:spPr>
          <a:xfrm>
            <a:off x="9873139" y="2815114"/>
            <a:ext cx="3680222" cy="1532096"/>
          </a:xfrm>
          <a:prstGeom prst="rect">
            <a:avLst/>
          </a:prstGeom>
          <a:noFill/>
          <a:ln/>
        </p:spPr>
        <p:txBody>
          <a:bodyPr wrap="square" lIns="0" tIns="0" rIns="0" bIns="0" rtlCol="0" anchor="t"/>
          <a:lstStyle/>
          <a:p>
            <a:pPr algn="l" indent="0" marL="0">
              <a:lnSpc>
                <a:spcPts val="3000"/>
              </a:lnSpc>
              <a:buNone/>
            </a:pPr>
            <a:r>
              <a:rPr lang="en-US" sz="1850" dirty="0">
                <a:solidFill>
                  <a:srgbClr val="3A3630"/>
                </a:solidFill>
                <a:latin typeface="Source Sans Pro" pitchFamily="34" charset="0"/>
                <a:ea typeface="Source Sans Pro" pitchFamily="34" charset="-122"/>
                <a:cs typeface="Source Sans Pro" pitchFamily="34" charset="-120"/>
              </a:rPr>
              <a:t>Prática secreta da fé islâmica em contextos de repressão religiosa, evitando a perseguição e mantendo a coesão do grupo.</a:t>
            </a:r>
            <a:endParaRPr lang="en-US" sz="1850" dirty="0"/>
          </a:p>
        </p:txBody>
      </p:sp>
      <p:sp>
        <p:nvSpPr>
          <p:cNvPr id="12" name="Shape 10"/>
          <p:cNvSpPr/>
          <p:nvPr/>
        </p:nvSpPr>
        <p:spPr>
          <a:xfrm>
            <a:off x="837724" y="5208865"/>
            <a:ext cx="6357818" cy="2123242"/>
          </a:xfrm>
          <a:prstGeom prst="roundRect">
            <a:avLst>
              <a:gd name="adj" fmla="val 1691"/>
            </a:avLst>
          </a:prstGeom>
          <a:solidFill>
            <a:srgbClr val="F3E7D4"/>
          </a:solidFill>
          <a:ln/>
        </p:spPr>
      </p:sp>
      <p:sp>
        <p:nvSpPr>
          <p:cNvPr id="13" name="Text 11"/>
          <p:cNvSpPr/>
          <p:nvPr/>
        </p:nvSpPr>
        <p:spPr>
          <a:xfrm>
            <a:off x="1077039" y="5448181"/>
            <a:ext cx="2816185" cy="351949"/>
          </a:xfrm>
          <a:prstGeom prst="rect">
            <a:avLst/>
          </a:prstGeom>
          <a:noFill/>
          <a:ln/>
        </p:spPr>
        <p:txBody>
          <a:bodyPr wrap="none" lIns="0" tIns="0" rIns="0" bIns="0" rtlCol="0" anchor="t"/>
          <a:lstStyle/>
          <a:p>
            <a:pPr algn="l" indent="0" marL="0">
              <a:lnSpc>
                <a:spcPts val="2750"/>
              </a:lnSpc>
              <a:buNone/>
            </a:pPr>
            <a:r>
              <a:rPr lang="en-US" sz="2200" dirty="0">
                <a:solidFill>
                  <a:srgbClr val="3A3630"/>
                </a:solidFill>
                <a:latin typeface="Lora" pitchFamily="34" charset="0"/>
                <a:ea typeface="Lora" pitchFamily="34" charset="-122"/>
                <a:cs typeface="Lora" pitchFamily="34" charset="-120"/>
              </a:rPr>
              <a:t>Resistência Cultural</a:t>
            </a:r>
            <a:endParaRPr lang="en-US" sz="2200" dirty="0"/>
          </a:p>
        </p:txBody>
      </p:sp>
      <p:sp>
        <p:nvSpPr>
          <p:cNvPr id="14" name="Text 12"/>
          <p:cNvSpPr/>
          <p:nvPr/>
        </p:nvSpPr>
        <p:spPr>
          <a:xfrm>
            <a:off x="1077039" y="5943719"/>
            <a:ext cx="5879187" cy="1149072"/>
          </a:xfrm>
          <a:prstGeom prst="rect">
            <a:avLst/>
          </a:prstGeom>
          <a:noFill/>
          <a:ln/>
        </p:spPr>
        <p:txBody>
          <a:bodyPr wrap="square" lIns="0" tIns="0" rIns="0" bIns="0" rtlCol="0" anchor="t"/>
          <a:lstStyle/>
          <a:p>
            <a:pPr algn="l" indent="0" marL="0">
              <a:lnSpc>
                <a:spcPts val="3000"/>
              </a:lnSpc>
              <a:buNone/>
            </a:pPr>
            <a:r>
              <a:rPr lang="en-US" sz="1850" dirty="0">
                <a:solidFill>
                  <a:srgbClr val="3A3630"/>
                </a:solidFill>
                <a:latin typeface="Source Sans Pro" pitchFamily="34" charset="0"/>
                <a:ea typeface="Source Sans Pro" pitchFamily="34" charset="-122"/>
                <a:cs typeface="Source Sans Pro" pitchFamily="34" charset="-120"/>
              </a:rPr>
              <a:t>Manutenção de práticas religiosas, linguísticas e sociais como forma de resistência à dominação e preservação da identidade cultural.</a:t>
            </a:r>
            <a:endParaRPr lang="en-US" sz="1850" dirty="0"/>
          </a:p>
        </p:txBody>
      </p:sp>
      <p:sp>
        <p:nvSpPr>
          <p:cNvPr id="15" name="Shape 13"/>
          <p:cNvSpPr/>
          <p:nvPr/>
        </p:nvSpPr>
        <p:spPr>
          <a:xfrm>
            <a:off x="7434858" y="5208865"/>
            <a:ext cx="6357818" cy="2123242"/>
          </a:xfrm>
          <a:prstGeom prst="roundRect">
            <a:avLst>
              <a:gd name="adj" fmla="val 1691"/>
            </a:avLst>
          </a:prstGeom>
          <a:solidFill>
            <a:srgbClr val="F3E7D4"/>
          </a:solidFill>
          <a:ln/>
        </p:spPr>
      </p:sp>
      <p:sp>
        <p:nvSpPr>
          <p:cNvPr id="16" name="Text 14"/>
          <p:cNvSpPr/>
          <p:nvPr/>
        </p:nvSpPr>
        <p:spPr>
          <a:xfrm>
            <a:off x="7674173" y="5448181"/>
            <a:ext cx="2816185" cy="351949"/>
          </a:xfrm>
          <a:prstGeom prst="rect">
            <a:avLst/>
          </a:prstGeom>
          <a:noFill/>
          <a:ln/>
        </p:spPr>
        <p:txBody>
          <a:bodyPr wrap="none" lIns="0" tIns="0" rIns="0" bIns="0" rtlCol="0" anchor="t"/>
          <a:lstStyle/>
          <a:p>
            <a:pPr algn="l" indent="0" marL="0">
              <a:lnSpc>
                <a:spcPts val="2750"/>
              </a:lnSpc>
              <a:buNone/>
            </a:pPr>
            <a:r>
              <a:rPr lang="en-US" sz="2200" dirty="0">
                <a:solidFill>
                  <a:srgbClr val="3A3630"/>
                </a:solidFill>
                <a:latin typeface="Lora" pitchFamily="34" charset="0"/>
                <a:ea typeface="Lora" pitchFamily="34" charset="-122"/>
                <a:cs typeface="Lora" pitchFamily="34" charset="-120"/>
              </a:rPr>
              <a:t>Contrainsurgência</a:t>
            </a:r>
            <a:endParaRPr lang="en-US" sz="2200" dirty="0"/>
          </a:p>
        </p:txBody>
      </p:sp>
      <p:sp>
        <p:nvSpPr>
          <p:cNvPr id="17" name="Text 15"/>
          <p:cNvSpPr/>
          <p:nvPr/>
        </p:nvSpPr>
        <p:spPr>
          <a:xfrm>
            <a:off x="7674173" y="5943719"/>
            <a:ext cx="5879187" cy="1149072"/>
          </a:xfrm>
          <a:prstGeom prst="rect">
            <a:avLst/>
          </a:prstGeom>
          <a:noFill/>
          <a:ln/>
        </p:spPr>
        <p:txBody>
          <a:bodyPr wrap="square" lIns="0" tIns="0" rIns="0" bIns="0" rtlCol="0" anchor="t"/>
          <a:lstStyle/>
          <a:p>
            <a:pPr algn="l" indent="0" marL="0">
              <a:lnSpc>
                <a:spcPts val="3000"/>
              </a:lnSpc>
              <a:buNone/>
            </a:pPr>
            <a:r>
              <a:rPr lang="en-US" sz="1850" dirty="0">
                <a:solidFill>
                  <a:srgbClr val="3A3630"/>
                </a:solidFill>
                <a:latin typeface="Source Sans Pro" pitchFamily="34" charset="0"/>
                <a:ea typeface="Source Sans Pro" pitchFamily="34" charset="-122"/>
                <a:cs typeface="Source Sans Pro" pitchFamily="34" charset="-120"/>
              </a:rPr>
              <a:t>Estratégias do Estado para prevenir, detectar e reprimir levantes armados, incluindo vigilância e medidas punitivas.</a:t>
            </a:r>
            <a:endParaRPr lang="en-US" sz="18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324124" y="860822"/>
            <a:ext cx="7468553" cy="1126569"/>
          </a:xfrm>
          <a:prstGeom prst="rect">
            <a:avLst/>
          </a:prstGeom>
          <a:noFill/>
          <a:ln/>
        </p:spPr>
        <p:txBody>
          <a:bodyPr wrap="square" lIns="0" tIns="0" rIns="0" bIns="0" rtlCol="0" anchor="t"/>
          <a:lstStyle/>
          <a:p>
            <a:pPr algn="l" indent="0" marL="0">
              <a:lnSpc>
                <a:spcPts val="4400"/>
              </a:lnSpc>
              <a:buNone/>
            </a:pPr>
            <a:r>
              <a:rPr lang="en-US" sz="3500" dirty="0">
                <a:solidFill>
                  <a:srgbClr val="38512F"/>
                </a:solidFill>
                <a:latin typeface="Lora" pitchFamily="34" charset="0"/>
                <a:ea typeface="Lora" pitchFamily="34" charset="-122"/>
                <a:cs typeface="Lora" pitchFamily="34" charset="-120"/>
              </a:rPr>
              <a:t>Boas Práticas e Lições Aplicáveis Hoje</a:t>
            </a:r>
            <a:endParaRPr lang="en-US" sz="3500" dirty="0"/>
          </a:p>
        </p:txBody>
      </p:sp>
      <p:pic>
        <p:nvPicPr>
          <p:cNvPr id="4" name="Image 1" descr="preencoded.png">    </p:cNvPr>
          <p:cNvPicPr>
            <a:picLocks noChangeAspect="1"/>
          </p:cNvPicPr>
          <p:nvPr/>
        </p:nvPicPr>
        <p:blipFill>
          <a:blip r:embed="rId2"/>
          <a:stretch>
            <a:fillRect/>
          </a:stretch>
        </p:blipFill>
        <p:spPr>
          <a:xfrm>
            <a:off x="6324124" y="2274570"/>
            <a:ext cx="957501" cy="1698069"/>
          </a:xfrm>
          <a:prstGeom prst="rect">
            <a:avLst/>
          </a:prstGeom>
        </p:spPr>
      </p:pic>
      <p:sp>
        <p:nvSpPr>
          <p:cNvPr id="5" name="Text 1"/>
          <p:cNvSpPr/>
          <p:nvPr/>
        </p:nvSpPr>
        <p:spPr>
          <a:xfrm>
            <a:off x="7473077" y="2466023"/>
            <a:ext cx="3984069" cy="281583"/>
          </a:xfrm>
          <a:prstGeom prst="rect">
            <a:avLst/>
          </a:prstGeom>
          <a:noFill/>
          <a:ln/>
        </p:spPr>
        <p:txBody>
          <a:bodyPr wrap="none" lIns="0" tIns="0" rIns="0" bIns="0" rtlCol="0" anchor="t"/>
          <a:lstStyle/>
          <a:p>
            <a:pPr algn="l" indent="0" marL="0">
              <a:lnSpc>
                <a:spcPts val="2200"/>
              </a:lnSpc>
              <a:buNone/>
            </a:pPr>
            <a:r>
              <a:rPr lang="en-US" sz="1750" dirty="0">
                <a:solidFill>
                  <a:srgbClr val="3A3630"/>
                </a:solidFill>
                <a:latin typeface="Lora" pitchFamily="34" charset="0"/>
                <a:ea typeface="Lora" pitchFamily="34" charset="-122"/>
                <a:cs typeface="Lora" pitchFamily="34" charset="-120"/>
              </a:rPr>
              <a:t>Para Políticas Públicas e Gestão Social</a:t>
            </a:r>
            <a:endParaRPr lang="en-US" sz="1750" dirty="0"/>
          </a:p>
        </p:txBody>
      </p:sp>
      <p:sp>
        <p:nvSpPr>
          <p:cNvPr id="6" name="Text 2"/>
          <p:cNvSpPr/>
          <p:nvPr/>
        </p:nvSpPr>
        <p:spPr>
          <a:xfrm>
            <a:off x="7473077" y="2862501"/>
            <a:ext cx="6319599" cy="918686"/>
          </a:xfrm>
          <a:prstGeom prst="rect">
            <a:avLst/>
          </a:prstGeom>
          <a:noFill/>
          <a:ln/>
        </p:spPr>
        <p:txBody>
          <a:bodyPr wrap="square" lIns="0" tIns="0" rIns="0" bIns="0" rtlCol="0" anchor="t"/>
          <a:lstStyle/>
          <a:p>
            <a:pPr algn="l" indent="0" marL="0">
              <a:lnSpc>
                <a:spcPts val="2400"/>
              </a:lnSpc>
              <a:buNone/>
            </a:pPr>
            <a:r>
              <a:rPr lang="en-US" sz="1500" dirty="0">
                <a:solidFill>
                  <a:srgbClr val="3A3630"/>
                </a:solidFill>
                <a:latin typeface="Source Sans Pro" pitchFamily="34" charset="0"/>
                <a:ea typeface="Source Sans Pro" pitchFamily="34" charset="-122"/>
                <a:cs typeface="Source Sans Pro" pitchFamily="34" charset="-120"/>
              </a:rPr>
              <a:t>Reconhecer a diversidade religiosa e cultural como um fator de coesão social. Incluir revoltas como a dos Malês nos currículos para promover a consciência histórica e mapear redes de resistência para formular políticas inclusivas.</a:t>
            </a:r>
            <a:endParaRPr lang="en-US" sz="1500" dirty="0"/>
          </a:p>
        </p:txBody>
      </p:sp>
      <p:pic>
        <p:nvPicPr>
          <p:cNvPr id="7" name="Image 2" descr="preencoded.png">    </p:cNvPr>
          <p:cNvPicPr>
            <a:picLocks noChangeAspect="1"/>
          </p:cNvPicPr>
          <p:nvPr/>
        </p:nvPicPr>
        <p:blipFill>
          <a:blip r:embed="rId3"/>
          <a:stretch>
            <a:fillRect/>
          </a:stretch>
        </p:blipFill>
        <p:spPr>
          <a:xfrm>
            <a:off x="6324124" y="3972639"/>
            <a:ext cx="957501" cy="1698069"/>
          </a:xfrm>
          <a:prstGeom prst="rect">
            <a:avLst/>
          </a:prstGeom>
        </p:spPr>
      </p:pic>
      <p:sp>
        <p:nvSpPr>
          <p:cNvPr id="8" name="Text 3"/>
          <p:cNvSpPr/>
          <p:nvPr/>
        </p:nvSpPr>
        <p:spPr>
          <a:xfrm>
            <a:off x="7473077" y="4164092"/>
            <a:ext cx="3900011" cy="281583"/>
          </a:xfrm>
          <a:prstGeom prst="rect">
            <a:avLst/>
          </a:prstGeom>
          <a:noFill/>
          <a:ln/>
        </p:spPr>
        <p:txBody>
          <a:bodyPr wrap="none" lIns="0" tIns="0" rIns="0" bIns="0" rtlCol="0" anchor="t"/>
          <a:lstStyle/>
          <a:p>
            <a:pPr algn="l" indent="0" marL="0">
              <a:lnSpc>
                <a:spcPts val="2200"/>
              </a:lnSpc>
              <a:buNone/>
            </a:pPr>
            <a:r>
              <a:rPr lang="en-US" sz="1750" dirty="0">
                <a:solidFill>
                  <a:srgbClr val="3A3630"/>
                </a:solidFill>
                <a:latin typeface="Lora" pitchFamily="34" charset="0"/>
                <a:ea typeface="Lora" pitchFamily="34" charset="-122"/>
                <a:cs typeface="Lora" pitchFamily="34" charset="-120"/>
              </a:rPr>
              <a:t>Para Segurança Pública e Inteligência</a:t>
            </a:r>
            <a:endParaRPr lang="en-US" sz="1750" dirty="0"/>
          </a:p>
        </p:txBody>
      </p:sp>
      <p:sp>
        <p:nvSpPr>
          <p:cNvPr id="9" name="Text 4"/>
          <p:cNvSpPr/>
          <p:nvPr/>
        </p:nvSpPr>
        <p:spPr>
          <a:xfrm>
            <a:off x="7473077" y="4560570"/>
            <a:ext cx="6319599" cy="918686"/>
          </a:xfrm>
          <a:prstGeom prst="rect">
            <a:avLst/>
          </a:prstGeom>
          <a:noFill/>
          <a:ln/>
        </p:spPr>
        <p:txBody>
          <a:bodyPr wrap="square" lIns="0" tIns="0" rIns="0" bIns="0" rtlCol="0" anchor="t"/>
          <a:lstStyle/>
          <a:p>
            <a:pPr algn="l" indent="0" marL="0">
              <a:lnSpc>
                <a:spcPts val="2400"/>
              </a:lnSpc>
              <a:buNone/>
            </a:pPr>
            <a:r>
              <a:rPr lang="en-US" sz="1500" dirty="0">
                <a:solidFill>
                  <a:srgbClr val="3A3630"/>
                </a:solidFill>
                <a:latin typeface="Source Sans Pro" pitchFamily="34" charset="0"/>
                <a:ea typeface="Source Sans Pro" pitchFamily="34" charset="-122"/>
                <a:cs typeface="Source Sans Pro" pitchFamily="34" charset="-120"/>
              </a:rPr>
              <a:t>Realizar monitoramento ético de redes sociais e religiosas, respeitando direitos civis, mas atento a sinais de radicalização. Priorizar a integração comunitária com agentes públicos treinados em diversidade.</a:t>
            </a:r>
            <a:endParaRPr lang="en-US" sz="1500" dirty="0"/>
          </a:p>
        </p:txBody>
      </p:sp>
      <p:pic>
        <p:nvPicPr>
          <p:cNvPr id="10" name="Image 3" descr="preencoded.png">    </p:cNvPr>
          <p:cNvPicPr>
            <a:picLocks noChangeAspect="1"/>
          </p:cNvPicPr>
          <p:nvPr/>
        </p:nvPicPr>
        <p:blipFill>
          <a:blip r:embed="rId4"/>
          <a:stretch>
            <a:fillRect/>
          </a:stretch>
        </p:blipFill>
        <p:spPr>
          <a:xfrm>
            <a:off x="6324124" y="5670709"/>
            <a:ext cx="957501" cy="1698069"/>
          </a:xfrm>
          <a:prstGeom prst="rect">
            <a:avLst/>
          </a:prstGeom>
        </p:spPr>
      </p:pic>
      <p:sp>
        <p:nvSpPr>
          <p:cNvPr id="11" name="Text 5"/>
          <p:cNvSpPr/>
          <p:nvPr/>
        </p:nvSpPr>
        <p:spPr>
          <a:xfrm>
            <a:off x="7473077" y="5862161"/>
            <a:ext cx="3880961" cy="281583"/>
          </a:xfrm>
          <a:prstGeom prst="rect">
            <a:avLst/>
          </a:prstGeom>
          <a:noFill/>
          <a:ln/>
        </p:spPr>
        <p:txBody>
          <a:bodyPr wrap="none" lIns="0" tIns="0" rIns="0" bIns="0" rtlCol="0" anchor="t"/>
          <a:lstStyle/>
          <a:p>
            <a:pPr algn="l" indent="0" marL="0">
              <a:lnSpc>
                <a:spcPts val="2200"/>
              </a:lnSpc>
              <a:buNone/>
            </a:pPr>
            <a:r>
              <a:rPr lang="en-US" sz="1750" dirty="0">
                <a:solidFill>
                  <a:srgbClr val="3A3630"/>
                </a:solidFill>
                <a:latin typeface="Lora" pitchFamily="34" charset="0"/>
                <a:ea typeface="Lora" pitchFamily="34" charset="-122"/>
                <a:cs typeface="Lora" pitchFamily="34" charset="-120"/>
              </a:rPr>
              <a:t>Para Estudos Estratégicos e Militares</a:t>
            </a:r>
            <a:endParaRPr lang="en-US" sz="1750" dirty="0"/>
          </a:p>
        </p:txBody>
      </p:sp>
      <p:sp>
        <p:nvSpPr>
          <p:cNvPr id="12" name="Text 6"/>
          <p:cNvSpPr/>
          <p:nvPr/>
        </p:nvSpPr>
        <p:spPr>
          <a:xfrm>
            <a:off x="7473077" y="6258639"/>
            <a:ext cx="6319599" cy="918686"/>
          </a:xfrm>
          <a:prstGeom prst="rect">
            <a:avLst/>
          </a:prstGeom>
          <a:noFill/>
          <a:ln/>
        </p:spPr>
        <p:txBody>
          <a:bodyPr wrap="square" lIns="0" tIns="0" rIns="0" bIns="0" rtlCol="0" anchor="t"/>
          <a:lstStyle/>
          <a:p>
            <a:pPr algn="l" indent="0" marL="0">
              <a:lnSpc>
                <a:spcPts val="2400"/>
              </a:lnSpc>
              <a:buNone/>
            </a:pPr>
            <a:r>
              <a:rPr lang="en-US" sz="1500" dirty="0">
                <a:solidFill>
                  <a:srgbClr val="3A3630"/>
                </a:solidFill>
                <a:latin typeface="Source Sans Pro" pitchFamily="34" charset="0"/>
                <a:ea typeface="Source Sans Pro" pitchFamily="34" charset="-122"/>
                <a:cs typeface="Source Sans Pro" pitchFamily="34" charset="-120"/>
              </a:rPr>
              <a:t>Analisar insurgências históricas como modelos para entender conflitos urbanos contemporâneos. Compreender o uso da linguagem e da religião como ferramentas de mobilização e construção de coesão.</a:t>
            </a:r>
            <a:endParaRPr lang="en-US" sz="15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5</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Calibri</vt:lpstr>
      <vt:lpstr>Office Theme</vt:lpstr>
      <vt:lpstr>Slide 1</vt:lpstr>
      <vt:lpstr>Slide 2</vt:lpstr>
      <vt:lpstr>Slide 3</vt:lpstr>
      <vt:lpstr>Slide 4</vt:lpstr>
      <vt:lpstr>Slide 5</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2025-06-12T12:50:04Z</dcterms:created>
  <dcterms:modified xsi:type="dcterms:W3CDTF">2025-06-12T12:50:04Z</dcterms:modified>
</cp:coreProperties>
</file>